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0" r:id="rId4"/>
    <p:sldId id="283" r:id="rId5"/>
    <p:sldId id="263" r:id="rId6"/>
    <p:sldId id="288" r:id="rId7"/>
    <p:sldId id="284" r:id="rId8"/>
    <p:sldId id="272" r:id="rId9"/>
    <p:sldId id="269" r:id="rId10"/>
    <p:sldId id="285" r:id="rId11"/>
    <p:sldId id="287" r:id="rId12"/>
    <p:sldId id="289" r:id="rId13"/>
    <p:sldId id="282" r:id="rId14"/>
    <p:sldId id="278" r:id="rId15"/>
    <p:sldId id="280" r:id="rId16"/>
    <p:sldId id="286" r:id="rId17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416"/>
    <a:srgbClr val="70AD47"/>
    <a:srgbClr val="507E32"/>
    <a:srgbClr val="EA1B35"/>
    <a:srgbClr val="920416"/>
    <a:srgbClr val="FA4C61"/>
    <a:srgbClr val="F96F7C"/>
    <a:srgbClr val="910415"/>
    <a:srgbClr val="FFFFFF"/>
    <a:srgbClr val="1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6047" autoAdjust="0"/>
  </p:normalViewPr>
  <p:slideViewPr>
    <p:cSldViewPr snapToGrid="0">
      <p:cViewPr varScale="1">
        <p:scale>
          <a:sx n="99" d="100"/>
          <a:sy n="99" d="100"/>
        </p:scale>
        <p:origin x="73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09547-04E8-4F87-909F-1265B94357B2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4792F-D0D0-4A15-B38A-B8F186D006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91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792F-D0D0-4A15-B38A-B8F186D006C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38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792F-D0D0-4A15-B38A-B8F186D006C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792F-D0D0-4A15-B38A-B8F186D006C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792F-D0D0-4A15-B38A-B8F186D006C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98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4792F-D0D0-4A15-B38A-B8F186D006C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9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434A7-C153-A09F-1677-2CE9CF91A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5381" y="245541"/>
            <a:ext cx="6881091" cy="2387600"/>
          </a:xfrm>
        </p:spPr>
        <p:txBody>
          <a:bodyPr anchor="b">
            <a:normAutofit/>
          </a:bodyPr>
          <a:lstStyle>
            <a:lvl1pPr algn="l">
              <a:defRPr sz="6600" b="1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DDF479-710D-6EA7-32CA-52D05C48E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5389" y="2692960"/>
            <a:ext cx="5303983" cy="1201190"/>
          </a:xfrm>
        </p:spPr>
        <p:txBody>
          <a:bodyPr/>
          <a:lstStyle>
            <a:lvl1pPr marL="0" indent="0" algn="l">
              <a:buNone/>
              <a:defRPr sz="2400" b="1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05C85-1953-65B7-EB09-BC83030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E6A84-6C92-C3F1-2284-664EB8F2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A2279F-0647-0B06-5D6D-24FF2699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7432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60332-CDA1-D703-785D-DC33DAC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108723-C5C0-EEDC-0E28-8F6ED028E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9517FC-32BD-8588-D105-511631F7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781238-B1E5-8FCC-0D86-410BC4C0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22483-0288-A125-D629-BC678A6E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4681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205FFC-7966-9967-35A6-CB353D46F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78243A-3F91-9542-6394-F9240600A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4732C-8151-5822-7B73-8971686F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E8B0AA-E7FC-4D36-DAE2-1961F9D7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252FF9-4BA8-17FD-B7B9-C6079D7A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8732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3F59FA-4008-B69F-DDDD-D0E7BE7766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46904-7DE4-9E78-7DC2-2D51390A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1317"/>
            <a:ext cx="10515600" cy="69666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8CB41-F5A5-3CCE-C53C-2180C564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0577BE-2AF2-7B57-534F-F20F7682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5BAD4F-94F6-E737-7ABD-9AD6F058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F009FE-9889-715F-A803-A9C5368E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8528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15709-6383-B7CD-3A33-F58CD6E5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1C90C9-1DC0-66F2-FD7C-C8DB292FD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EB024-922C-B059-44E8-5A2D7C8D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4934F8-FFFF-75B1-1219-29E392E6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2F5315-6CD0-5DA4-5148-317D4253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4256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22FAE-C513-5319-ECEC-CB179650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DA89E7-4BDA-C2C8-2969-B1FD65E03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50B327-96D3-1FF9-F844-E0BFEBF38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F3775E-2D90-D078-76E2-6D1B4FD0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8E521B-3362-55CF-78E1-C7FD92C8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F10235-BB5F-359F-7461-6B903392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902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B1C5D-F545-D967-21BC-55B6395C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BA279E-5190-0946-AE0A-788F954A1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7A6117-7357-DD14-8D62-90D63E0CE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CF4096-AA0F-B693-67D0-FD015B57A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7C4E12-147A-443B-AAA5-ADB89B995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4D3A39-040F-7ED2-CA96-53E3F129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CF1ABE-F23D-68C1-6E1A-EEF695E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A72639-E629-894F-50EC-2B6C2DD5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6021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81C7C-441B-8C99-B2EC-587B053A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8102F1-4E55-347D-458F-78EA33E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2836F6-B9F8-75BE-E0F3-9C28A3C0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7550AB-853E-A09D-0118-254557AE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836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D35FFF-CAAB-D329-00EE-ACB860B9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0D1AA8-6CA9-8211-F114-9108B124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8331DB-8EB7-9577-2ABE-D484B377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2759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B9513-0AA5-B151-D3A7-AC566D4B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F92CB-7AF8-F391-CB97-25238A42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DF566E-9D7B-4BB5-694E-C992CFF28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3FF36-CF8D-D492-827B-F9411FAC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8B6CC0-4F27-E286-415E-559FEC59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EC2092-4FBC-DF8C-541C-32428BCD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2131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E9E-F0D2-5533-F43D-B3DC06D18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CA1E23-9385-3720-AE59-C1EFF5115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CA51C3-55FD-79F0-6A3B-B56E80BC6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78173B-F854-92F6-9795-D99370EC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E3FFAC-7A17-6429-8FF7-760E99F6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2E3B29-59C7-32C4-5620-F6DAF9B1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7337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A2B4AF-93C9-5C1B-B111-89D35581A7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7C513-DB12-FC87-53C9-2871E527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91DB43-7EAC-FF79-13D1-82D432EC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100EED-13FF-A1AD-6021-2A8A58802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BC1F1-26C4-4172-9B9C-25E3323FD759}" type="datetimeFigureOut">
              <a:rPr lang="ru-UA" smtClean="0"/>
              <a:t>06/21/2023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C17008-CBA2-65CF-4674-C52EB897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CC673-9FDE-C067-CC50-51189B368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1A378-D246-4439-BF5A-B267547F6B8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1244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75" y="0"/>
            <a:ext cx="427013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2564B-6035-AB02-5B0E-A8839F84F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7927" y="483589"/>
            <a:ext cx="6875212" cy="231237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+mn-lt"/>
              </a:rPr>
              <a:t>Выпускная квалификационная работа</a:t>
            </a:r>
            <a:endParaRPr lang="ru-UA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C6FF29-5A98-E6EF-BDAC-A015374FD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937" y="2795961"/>
            <a:ext cx="6532313" cy="1699195"/>
          </a:xfrm>
        </p:spPr>
        <p:txBody>
          <a:bodyPr>
            <a:noAutofit/>
          </a:bodyPr>
          <a:lstStyle/>
          <a:p>
            <a:r>
              <a:rPr lang="ru-RU" sz="3200" b="0" dirty="0"/>
              <a:t>Реализация парковочного сервиса средствами агентного моделирования</a:t>
            </a:r>
            <a:endParaRPr lang="ru-UA" sz="3200" b="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" y="1"/>
            <a:ext cx="1809587" cy="1809587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4C6FF29-5A98-E6EF-BDAC-A015374FD82F}"/>
              </a:ext>
            </a:extLst>
          </p:cNvPr>
          <p:cNvSpPr txBox="1">
            <a:spLocks/>
          </p:cNvSpPr>
          <p:nvPr/>
        </p:nvSpPr>
        <p:spPr>
          <a:xfrm>
            <a:off x="8100838" y="4879738"/>
            <a:ext cx="3912205" cy="19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b="0" dirty="0">
                <a:cs typeface="Arial" panose="020B0604020202020204" pitchFamily="34" charset="0"/>
              </a:rPr>
              <a:t>Выполнил студент 4бИТС</a:t>
            </a:r>
            <a:br>
              <a:rPr lang="ru-RU" b="0" dirty="0">
                <a:cs typeface="Arial" panose="020B0604020202020204" pitchFamily="34" charset="0"/>
              </a:rPr>
            </a:br>
            <a:r>
              <a:rPr lang="ru-RU" b="0" dirty="0">
                <a:cs typeface="Arial" panose="020B0604020202020204" pitchFamily="34" charset="0"/>
              </a:rPr>
              <a:t>Бернецян А.Э.</a:t>
            </a:r>
          </a:p>
          <a:p>
            <a:pPr algn="r"/>
            <a:r>
              <a:rPr lang="ru-RU" b="0" dirty="0">
                <a:cs typeface="Arial" panose="020B0604020202020204" pitchFamily="34" charset="0"/>
              </a:rPr>
              <a:t>Научный руководитель</a:t>
            </a:r>
            <a:r>
              <a:rPr lang="en-US" b="0" dirty="0">
                <a:cs typeface="Arial" panose="020B0604020202020204" pitchFamily="34" charset="0"/>
              </a:rPr>
              <a:t>:</a:t>
            </a:r>
            <a:r>
              <a:rPr lang="ru-RU" b="0" dirty="0">
                <a:cs typeface="Arial" panose="020B0604020202020204" pitchFamily="34" charset="0"/>
              </a:rPr>
              <a:t/>
            </a:r>
            <a:br>
              <a:rPr lang="ru-RU" b="0" dirty="0">
                <a:cs typeface="Arial" panose="020B0604020202020204" pitchFamily="34" charset="0"/>
              </a:rPr>
            </a:br>
            <a:r>
              <a:rPr lang="ru-RU" b="0" dirty="0">
                <a:cs typeface="Arial" panose="020B0604020202020204" pitchFamily="34" charset="0"/>
              </a:rPr>
              <a:t>доцент, к.т.н. Волосова А.В.</a:t>
            </a:r>
            <a:endParaRPr lang="en-US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576274" y="379784"/>
            <a:ext cx="10508884" cy="1254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>
                <a:latin typeface="+mn-lt"/>
              </a:rPr>
              <a:t>Задача 5. </a:t>
            </a:r>
            <a:r>
              <a:rPr lang="ru-RU" b="1" dirty="0" smtClean="0">
                <a:latin typeface="+mn-lt"/>
              </a:rPr>
              <a:t>Настройка бронирования </a:t>
            </a:r>
            <a:r>
              <a:rPr lang="ru-RU" b="1" dirty="0">
                <a:latin typeface="+mn-lt"/>
              </a:rPr>
              <a:t>и </a:t>
            </a:r>
            <a:r>
              <a:rPr lang="ru-RU" b="1" dirty="0" smtClean="0">
                <a:latin typeface="+mn-lt"/>
              </a:rPr>
              <a:t>оплаты </a:t>
            </a:r>
            <a:r>
              <a:rPr lang="ru-RU" b="1" dirty="0">
                <a:latin typeface="+mn-lt"/>
              </a:rPr>
              <a:t>парковочного места.</a:t>
            </a:r>
          </a:p>
          <a:p>
            <a:pPr algn="r"/>
            <a:endParaRPr lang="ru-RU" b="1" dirty="0">
              <a:latin typeface="+mn-lt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2314575" y="-166217"/>
            <a:ext cx="9715501" cy="2175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ru-RU" b="1" dirty="0" smtClean="0">
              <a:latin typeface="+mn-lt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8803" y="4201455"/>
            <a:ext cx="4462646" cy="18913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326016" y="2238575"/>
            <a:ext cx="4865983" cy="4638675"/>
            <a:chOff x="7326016" y="2219325"/>
            <a:chExt cx="4865983" cy="463867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8656" y="4081112"/>
              <a:ext cx="1883343" cy="277688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4"/>
            <a:srcRect l="7333" t="12128" r="32486"/>
            <a:stretch/>
          </p:blipFill>
          <p:spPr>
            <a:xfrm>
              <a:off x="7326016" y="2219325"/>
              <a:ext cx="4561184" cy="3584606"/>
            </a:xfrm>
            <a:prstGeom prst="rect">
              <a:avLst/>
            </a:prstGeom>
          </p:spPr>
        </p:pic>
      </p:grpSp>
      <p:grpSp>
        <p:nvGrpSpPr>
          <p:cNvPr id="10" name="Группа 9"/>
          <p:cNvGrpSpPr/>
          <p:nvPr/>
        </p:nvGrpSpPr>
        <p:grpSpPr>
          <a:xfrm>
            <a:off x="318803" y="1532788"/>
            <a:ext cx="4243672" cy="2003585"/>
            <a:chOff x="328429" y="2285382"/>
            <a:chExt cx="4243672" cy="200358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5"/>
            <a:srcRect l="2421" t="64998" r="39040" b="1633"/>
            <a:stretch/>
          </p:blipFill>
          <p:spPr>
            <a:xfrm>
              <a:off x="328429" y="2871170"/>
              <a:ext cx="4143375" cy="141779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5"/>
            <a:srcRect l="2592" t="1437" r="71549" b="70988"/>
            <a:stretch/>
          </p:blipFill>
          <p:spPr>
            <a:xfrm>
              <a:off x="2741808" y="2285382"/>
              <a:ext cx="1830293" cy="1171575"/>
            </a:xfrm>
            <a:prstGeom prst="rect">
              <a:avLst/>
            </a:prstGeom>
          </p:spPr>
        </p:pic>
      </p:grp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E4C6FF29-5A98-E6EF-BDAC-A015374FD82F}"/>
              </a:ext>
            </a:extLst>
          </p:cNvPr>
          <p:cNvSpPr txBox="1">
            <a:spLocks/>
          </p:cNvSpPr>
          <p:nvPr/>
        </p:nvSpPr>
        <p:spPr>
          <a:xfrm>
            <a:off x="7886701" y="5533950"/>
            <a:ext cx="3448050" cy="60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Выбрано место 41</a:t>
            </a:r>
            <a:endParaRPr lang="ru-UA" sz="3200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62475" y="1486787"/>
            <a:ext cx="2157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Количество часов, на которое нужно зарезервировать место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462178" y="2935702"/>
            <a:ext cx="215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Нажать для оплаты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225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32" y="4408371"/>
            <a:ext cx="1892968" cy="244963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876425" y="186208"/>
            <a:ext cx="10220327" cy="1247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 smtClean="0">
                <a:latin typeface="+mn-lt"/>
              </a:rPr>
              <a:t>Отображение пути от входа в парковку до парковочного места</a:t>
            </a:r>
            <a:endParaRPr lang="ru-UA" b="1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40" t="31309" r="71920" b="53571"/>
          <a:stretch/>
        </p:blipFill>
        <p:spPr>
          <a:xfrm>
            <a:off x="6722543" y="3789851"/>
            <a:ext cx="1964258" cy="144318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259531" y="1788791"/>
            <a:ext cx="1848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Возможные пути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24493" y="2158123"/>
            <a:ext cx="4956312" cy="4281201"/>
            <a:chOff x="940773" y="1606550"/>
            <a:chExt cx="4675168" cy="4061907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/>
            <a:srcRect r="2915"/>
            <a:stretch/>
          </p:blipFill>
          <p:spPr>
            <a:xfrm>
              <a:off x="940773" y="1732448"/>
              <a:ext cx="4675168" cy="3936009"/>
            </a:xfrm>
            <a:prstGeom prst="rect">
              <a:avLst/>
            </a:prstGeom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 flipH="1">
              <a:off x="3348524" y="1606550"/>
              <a:ext cx="455126" cy="74930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>
              <a:off x="5063619" y="1669499"/>
              <a:ext cx="399922" cy="1248961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121" y="2158123"/>
            <a:ext cx="5518149" cy="4510325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 flipH="1">
            <a:off x="10299032" y="2002401"/>
            <a:ext cx="399922" cy="124896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450962" y="1659881"/>
            <a:ext cx="246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Кратчайший путь по А*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9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Таблица 51"/>
          <p:cNvGraphicFramePr>
            <a:graphicFrameLocks noGrp="1"/>
          </p:cNvGraphicFramePr>
          <p:nvPr>
            <p:extLst/>
          </p:nvPr>
        </p:nvGraphicFramePr>
        <p:xfrm>
          <a:off x="991811" y="1396539"/>
          <a:ext cx="10249596" cy="3920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2608">
                  <a:extLst>
                    <a:ext uri="{9D8B030D-6E8A-4147-A177-3AD203B41FA5}">
                      <a16:colId xmlns:a16="http://schemas.microsoft.com/office/drawing/2014/main" val="69287851"/>
                    </a:ext>
                  </a:extLst>
                </a:gridCol>
                <a:gridCol w="1546627">
                  <a:extLst>
                    <a:ext uri="{9D8B030D-6E8A-4147-A177-3AD203B41FA5}">
                      <a16:colId xmlns:a16="http://schemas.microsoft.com/office/drawing/2014/main" val="733012407"/>
                    </a:ext>
                  </a:extLst>
                </a:gridCol>
                <a:gridCol w="1674535">
                  <a:extLst>
                    <a:ext uri="{9D8B030D-6E8A-4147-A177-3AD203B41FA5}">
                      <a16:colId xmlns:a16="http://schemas.microsoft.com/office/drawing/2014/main" val="17487118"/>
                    </a:ext>
                  </a:extLst>
                </a:gridCol>
                <a:gridCol w="1609691">
                  <a:extLst>
                    <a:ext uri="{9D8B030D-6E8A-4147-A177-3AD203B41FA5}">
                      <a16:colId xmlns:a16="http://schemas.microsoft.com/office/drawing/2014/main" val="2662499537"/>
                    </a:ext>
                  </a:extLst>
                </a:gridCol>
                <a:gridCol w="1684015">
                  <a:extLst>
                    <a:ext uri="{9D8B030D-6E8A-4147-A177-3AD203B41FA5}">
                      <a16:colId xmlns:a16="http://schemas.microsoft.com/office/drawing/2014/main" val="72030895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3885064892"/>
                    </a:ext>
                  </a:extLst>
                </a:gridCol>
              </a:tblGrid>
              <a:tr h="87005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 smtClean="0"/>
                        <a:t>Название алгоритма</a:t>
                      </a:r>
                      <a:endParaRPr lang="ru-RU" sz="1900" dirty="0"/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smtClean="0">
                          <a:solidFill>
                            <a:schemeClr val="bg1"/>
                          </a:solidFill>
                        </a:rPr>
                        <a:t>Гарантия</a:t>
                      </a:r>
                      <a:r>
                        <a:rPr lang="ru-RU" sz="1900" b="1" baseline="0" dirty="0" smtClean="0">
                          <a:solidFill>
                            <a:schemeClr val="bg1"/>
                          </a:solidFill>
                        </a:rPr>
                        <a:t> поиска</a:t>
                      </a:r>
                      <a:endParaRPr lang="ru-RU" sz="19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 smtClean="0"/>
                        <a:t>Эвристика</a:t>
                      </a:r>
                      <a:endParaRPr lang="ru-RU" sz="1900" dirty="0"/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 smtClean="0"/>
                        <a:t>Сложность</a:t>
                      </a:r>
                      <a:r>
                        <a:rPr lang="ru-RU" sz="1900" baseline="0" dirty="0" smtClean="0"/>
                        <a:t> времени</a:t>
                      </a:r>
                      <a:endParaRPr lang="ru-RU" sz="1900" dirty="0"/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 smtClean="0"/>
                        <a:t>Требует много памяти</a:t>
                      </a:r>
                      <a:endParaRPr lang="ru-RU" sz="1900" dirty="0"/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 smtClean="0"/>
                        <a:t>Скорость работы</a:t>
                      </a:r>
                      <a:endParaRPr lang="ru-RU" sz="1900" dirty="0"/>
                    </a:p>
                  </a:txBody>
                  <a:tcPr anchor="ctr">
                    <a:solidFill>
                      <a:srgbClr val="FA4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69227"/>
                  </a:ext>
                </a:extLst>
              </a:tr>
              <a:tr h="499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err="1" smtClean="0">
                          <a:gradFill>
                            <a:gsLst>
                              <a:gs pos="0">
                                <a:srgbClr val="1F2837"/>
                              </a:gs>
                              <a:gs pos="100000">
                                <a:srgbClr val="930416"/>
                              </a:gs>
                            </a:gsLst>
                            <a:lin ang="5400000" scaled="1"/>
                          </a:gradFill>
                        </a:rPr>
                        <a:t>Дейкстра</a:t>
                      </a:r>
                      <a:endParaRPr lang="ru-RU" sz="1900" b="1" dirty="0" smtClean="0">
                        <a:gradFill>
                          <a:gsLst>
                            <a:gs pos="0">
                              <a:srgbClr val="1F2837"/>
                            </a:gs>
                            <a:gs pos="100000">
                              <a:srgbClr val="930416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ДА</a:t>
                      </a:r>
                      <a:endParaRPr lang="ru-RU" sz="24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НИЗКАЯ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18190"/>
                  </a:ext>
                </a:extLst>
              </a:tr>
              <a:tr h="608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smtClean="0">
                          <a:gradFill>
                            <a:gsLst>
                              <a:gs pos="0">
                                <a:srgbClr val="1F2837"/>
                              </a:gs>
                              <a:gs pos="100000">
                                <a:srgbClr val="930416"/>
                              </a:gs>
                            </a:gsLst>
                            <a:lin ang="5400000" scaled="1"/>
                          </a:gradFill>
                        </a:rPr>
                        <a:t>Беллмана-Форда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1" dirty="0" smtClean="0">
                          <a:solidFill>
                            <a:srgbClr val="910415"/>
                          </a:solidFill>
                        </a:rPr>
                        <a:t>НЕТ</a:t>
                      </a:r>
                      <a:endParaRPr lang="ru-RU" sz="2400" b="1" dirty="0">
                        <a:solidFill>
                          <a:srgbClr val="91041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НИЗКАЯ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40797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err="1" smtClean="0">
                          <a:gradFill>
                            <a:gsLst>
                              <a:gs pos="0">
                                <a:srgbClr val="1F2837"/>
                              </a:gs>
                              <a:gs pos="100000">
                                <a:srgbClr val="930416"/>
                              </a:gs>
                            </a:gsLst>
                            <a:lin ang="5400000" scaled="1"/>
                          </a:gradFill>
                        </a:rPr>
                        <a:t>Флойда-Уоршелла</a:t>
                      </a:r>
                      <a:endParaRPr lang="ru-RU" sz="1900" b="1" dirty="0" smtClean="0">
                        <a:gradFill>
                          <a:gsLst>
                            <a:gs pos="0">
                              <a:srgbClr val="1F2837"/>
                            </a:gs>
                            <a:gs pos="100000">
                              <a:srgbClr val="930416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  <a:r>
                        <a:rPr lang="ru-RU" sz="2400" b="1" kern="1200" baseline="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2400" b="1" kern="1200" dirty="0" smtClean="0">
                        <a:solidFill>
                          <a:srgbClr val="91041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ВЫСОКАЯ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516667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smtClean="0">
                          <a:gradFill>
                            <a:gsLst>
                              <a:gs pos="0">
                                <a:srgbClr val="1F2837"/>
                              </a:gs>
                              <a:gs pos="100000">
                                <a:srgbClr val="930416"/>
                              </a:gs>
                            </a:gsLst>
                            <a:lin ang="5400000" scaled="1"/>
                          </a:gradFill>
                        </a:rPr>
                        <a:t>Джонсона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  <a:endParaRPr lang="ru-RU" sz="24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НИЗКАЯ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905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 smtClean="0">
                          <a:gradFill>
                            <a:gsLst>
                              <a:gs pos="0">
                                <a:srgbClr val="1F2837"/>
                              </a:gs>
                              <a:gs pos="100000">
                                <a:srgbClr val="930416"/>
                              </a:gs>
                            </a:gsLst>
                            <a:lin ang="5400000" scaled="1"/>
                          </a:gradFill>
                        </a:rPr>
                        <a:t>Алгоритм A*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rgbClr val="910415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9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ВЫСОКАЯ</a:t>
                      </a:r>
                      <a:endParaRPr lang="ru-RU" sz="19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094644"/>
                  </a:ext>
                </a:extLst>
              </a:tr>
            </a:tbl>
          </a:graphicData>
        </a:graphic>
      </p:graphicFrame>
      <p:sp>
        <p:nvSpPr>
          <p:cNvPr id="53" name="Прямоугольник 52"/>
          <p:cNvSpPr/>
          <p:nvPr/>
        </p:nvSpPr>
        <p:spPr>
          <a:xfrm>
            <a:off x="991817" y="5397015"/>
            <a:ext cx="6199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Критерий «Поиска по отриц. </a:t>
            </a:r>
            <a:r>
              <a:rPr lang="ru-RU" sz="20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Ребрам» </a:t>
            </a:r>
            <a:r>
              <a:rPr lang="ru-RU" sz="20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 данной работе не </a:t>
            </a:r>
            <a:r>
              <a:rPr lang="ru-RU" sz="20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важен</a:t>
            </a:r>
          </a:p>
        </p:txBody>
      </p:sp>
      <p:pic>
        <p:nvPicPr>
          <p:cNvPr id="54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4009447" y="2326766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4009447" y="2857332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4009447" y="3497614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4009447" y="4148865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4009447" y="4759982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5637813" y="2297574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5633205" y="2857332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5633205" y="3458286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5633205" y="4104964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5633205" y="4745574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7191760" y="2307098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7191760" y="2866858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7191760" y="3497614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7184261" y="4104962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8982197" y="2297574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8982197" y="2857334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8982197" y="3516860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10709397" y="2297568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10709397" y="2857328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10709397" y="4163532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29" b="86374" l="53095" r="94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0" t="13652" r="6643" b="12310"/>
          <a:stretch/>
        </p:blipFill>
        <p:spPr bwMode="auto">
          <a:xfrm flipH="1">
            <a:off x="7184261" y="4753846"/>
            <a:ext cx="423024" cy="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8982197" y="4148865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8982197" y="4766113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10709397" y="4750194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https://htstatic.imgsmail.ru/pic_image/c50712dac434e1c11d05930baae8584f/840/455/2291587/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3" b="89890" l="3452" r="4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14227" r="53255" b="14612"/>
          <a:stretch/>
        </p:blipFill>
        <p:spPr bwMode="auto">
          <a:xfrm>
            <a:off x="10709397" y="3497610"/>
            <a:ext cx="423024" cy="4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15227">
            <a:off x="859620" y="1369329"/>
            <a:ext cx="395913" cy="138712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15227">
            <a:off x="11020865" y="5144393"/>
            <a:ext cx="395913" cy="138712"/>
          </a:xfrm>
          <a:prstGeom prst="rect">
            <a:avLst/>
          </a:prstGeom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957761" y="252883"/>
            <a:ext cx="10805740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Алгоритмы поиска кратчайшего пути</a:t>
            </a:r>
            <a:endParaRPr lang="ru-UA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7552" y="413183"/>
            <a:ext cx="5157216" cy="1948099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920416"/>
                </a:solidFill>
                <a:latin typeface="Montserrat" panose="00000500000000000000" pitchFamily="2" charset="-52"/>
              </a:rPr>
              <a:t>       Расчет</a:t>
            </a:r>
            <a:r>
              <a:rPr lang="en-US" sz="2800" b="1" dirty="0">
                <a:solidFill>
                  <a:srgbClr val="920416"/>
                </a:solidFill>
                <a:latin typeface="Montserrat" panose="00000500000000000000" pitchFamily="2" charset="-52"/>
              </a:rPr>
              <a:t> </a:t>
            </a:r>
            <a:r>
              <a:rPr lang="ru-RU" sz="2800" b="1" dirty="0">
                <a:solidFill>
                  <a:srgbClr val="920416"/>
                </a:solidFill>
                <a:latin typeface="Montserrat" panose="00000500000000000000" pitchFamily="2" charset="-52"/>
              </a:rPr>
              <a:t>обеспечения </a:t>
            </a:r>
            <a:r>
              <a:rPr lang="ru-RU" sz="2800" b="1" dirty="0" smtClean="0">
                <a:solidFill>
                  <a:srgbClr val="920416"/>
                </a:solidFill>
                <a:latin typeface="Montserrat" panose="00000500000000000000" pitchFamily="2" charset="-52"/>
              </a:rPr>
              <a:t>условий</a:t>
            </a:r>
            <a:r>
              <a:rPr lang="en-US" sz="2800" b="1" dirty="0" smtClean="0">
                <a:solidFill>
                  <a:srgbClr val="920416"/>
                </a:solidFill>
                <a:latin typeface="Montserrat" panose="00000500000000000000" pitchFamily="2" charset="-52"/>
              </a:rPr>
              <a:t> </a:t>
            </a:r>
            <a:r>
              <a:rPr lang="ru-RU" sz="2800" b="1" dirty="0">
                <a:solidFill>
                  <a:srgbClr val="920416"/>
                </a:solidFill>
                <a:latin typeface="Montserrat" panose="00000500000000000000" pitchFamily="2" charset="-52"/>
              </a:rPr>
              <a:t>безопасности жизнедеятельности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760" y="2195982"/>
            <a:ext cx="5344808" cy="404815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latin typeface="Montserrat" panose="00000500000000000000" pitchFamily="2" charset="-52"/>
              </a:rPr>
              <a:t>          Допустимые условия труда – это такие условия, при которых уровни вредных факторов не вызывают заметных изменений в здоровье и не повышают риск заболеваний при длительном контакте.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latin typeface="Montserrat" panose="00000500000000000000" pitchFamily="2" charset="-52"/>
              </a:rPr>
              <a:t>          Один из способов очистки воздуха от оксида углерода (CO) – это использование специальных устройств, таких как кондиционеры. Хорошим решением будет настенная сплит-система DEXP AC-CH7ONF: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44" t="495" r="-23" b="624"/>
          <a:stretch/>
        </p:blipFill>
        <p:spPr>
          <a:xfrm>
            <a:off x="5900136" y="88059"/>
            <a:ext cx="6180803" cy="25983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36" y="2880852"/>
            <a:ext cx="5898254" cy="32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84" t="337" r="404" b="10355"/>
          <a:stretch/>
        </p:blipFill>
        <p:spPr>
          <a:xfrm>
            <a:off x="1011564" y="1178454"/>
            <a:ext cx="10503695" cy="438150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876425" y="252883"/>
            <a:ext cx="10220327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>
                <a:latin typeface="+mn-lt"/>
              </a:rPr>
              <a:t>Экономика</a:t>
            </a:r>
            <a:endParaRPr lang="ru-UA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34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>
            <a:off x="1645672" y="1388173"/>
            <a:ext cx="8818245" cy="4005675"/>
            <a:chOff x="1790052" y="1811685"/>
            <a:chExt cx="8818245" cy="4005675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1790052" y="2260436"/>
              <a:ext cx="8818245" cy="3556924"/>
              <a:chOff x="1549421" y="2241186"/>
              <a:chExt cx="8818245" cy="3556924"/>
            </a:xfrm>
          </p:grpSpPr>
          <p:sp>
            <p:nvSpPr>
              <p:cNvPr id="3" name="Прямоугольник 2"/>
              <p:cNvSpPr/>
              <p:nvPr/>
            </p:nvSpPr>
            <p:spPr>
              <a:xfrm>
                <a:off x="3879734" y="2241192"/>
                <a:ext cx="2453053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4" name="Скругленный прямоугольник 3"/>
              <p:cNvSpPr/>
              <p:nvPr/>
            </p:nvSpPr>
            <p:spPr>
              <a:xfrm>
                <a:off x="7524820" y="2338702"/>
                <a:ext cx="2769577" cy="1507196"/>
              </a:xfrm>
              <a:prstGeom prst="roundRect">
                <a:avLst>
                  <a:gd name="adj" fmla="val 13089"/>
                </a:avLst>
              </a:prstGeom>
              <a:solidFill>
                <a:srgbClr val="910415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ru-RU" dirty="0">
                  <a:solidFill>
                    <a:srgbClr val="910415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5" name="Скругленный прямоугольник 4"/>
              <p:cNvSpPr/>
              <p:nvPr/>
            </p:nvSpPr>
            <p:spPr>
              <a:xfrm>
                <a:off x="5913120" y="4290914"/>
                <a:ext cx="2769577" cy="1507196"/>
              </a:xfrm>
              <a:prstGeom prst="roundRect">
                <a:avLst/>
              </a:prstGeom>
              <a:solidFill>
                <a:srgbClr val="910415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ru-RU" dirty="0">
                  <a:solidFill>
                    <a:srgbClr val="910415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6" name="Скругленный прямоугольник 5"/>
              <p:cNvSpPr/>
              <p:nvPr/>
            </p:nvSpPr>
            <p:spPr>
              <a:xfrm>
                <a:off x="1549421" y="2338702"/>
                <a:ext cx="2769577" cy="1507196"/>
              </a:xfrm>
              <a:prstGeom prst="roundRect">
                <a:avLst/>
              </a:prstGeom>
              <a:solidFill>
                <a:srgbClr val="910415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ru-RU" dirty="0">
                  <a:solidFill>
                    <a:srgbClr val="910415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Скругленный прямоугольник 6"/>
              <p:cNvSpPr/>
              <p:nvPr/>
            </p:nvSpPr>
            <p:spPr>
              <a:xfrm>
                <a:off x="4537121" y="2338702"/>
                <a:ext cx="2769577" cy="1507196"/>
              </a:xfrm>
              <a:prstGeom prst="roundRect">
                <a:avLst/>
              </a:prstGeom>
              <a:solidFill>
                <a:srgbClr val="910415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ru-RU" dirty="0">
                  <a:solidFill>
                    <a:srgbClr val="910415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Скругленный прямоугольник 7"/>
              <p:cNvSpPr/>
              <p:nvPr/>
            </p:nvSpPr>
            <p:spPr>
              <a:xfrm>
                <a:off x="2925421" y="4290914"/>
                <a:ext cx="2769577" cy="1507196"/>
              </a:xfrm>
              <a:prstGeom prst="roundRect">
                <a:avLst/>
              </a:prstGeom>
              <a:solidFill>
                <a:srgbClr val="910415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ru-RU" dirty="0">
                  <a:solidFill>
                    <a:srgbClr val="910415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Скругленный прямоугольник 8"/>
              <p:cNvSpPr/>
              <p:nvPr/>
            </p:nvSpPr>
            <p:spPr>
              <a:xfrm>
                <a:off x="7598089" y="2241186"/>
                <a:ext cx="2769577" cy="150719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Отобразить занятые и свободные парковочные места в режиме реального времени.</a:t>
                </a:r>
              </a:p>
            </p:txBody>
          </p:sp>
          <p:sp>
            <p:nvSpPr>
              <p:cNvPr id="10" name="Скругленный прямоугольник 9"/>
              <p:cNvSpPr/>
              <p:nvPr/>
            </p:nvSpPr>
            <p:spPr>
              <a:xfrm>
                <a:off x="5986389" y="4193398"/>
                <a:ext cx="2769577" cy="150719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Настроить бронирование и оплату парковочного места.</a:t>
                </a:r>
              </a:p>
            </p:txBody>
          </p:sp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1622689" y="2241186"/>
                <a:ext cx="2769577" cy="150719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Разработать модель парковки</a:t>
                </a:r>
              </a:p>
            </p:txBody>
          </p:sp>
          <p:sp>
            <p:nvSpPr>
              <p:cNvPr id="12" name="Скругленный прямоугольник 11"/>
              <p:cNvSpPr/>
              <p:nvPr/>
            </p:nvSpPr>
            <p:spPr>
              <a:xfrm>
                <a:off x="4610392" y="2241186"/>
                <a:ext cx="2769577" cy="150719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Определить диапазоны часов для машин организаций рядом с парковкой</a:t>
                </a:r>
              </a:p>
            </p:txBody>
          </p:sp>
          <p:sp>
            <p:nvSpPr>
              <p:cNvPr id="13" name="Скругленный прямоугольник 12"/>
              <p:cNvSpPr/>
              <p:nvPr/>
            </p:nvSpPr>
            <p:spPr>
              <a:xfrm>
                <a:off x="2998692" y="4193398"/>
                <a:ext cx="2769577" cy="150719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104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Настроить систему счетчиков для определения въезда – выезда машины.</a:t>
                </a:r>
              </a:p>
            </p:txBody>
          </p:sp>
        </p:grpSp>
        <p:pic>
          <p:nvPicPr>
            <p:cNvPr id="2050" name="Picture 2" descr="https://top-fon.com/uploads/posts/2023-02/1675309632_top-fon-com-p-galochka-dlya-prezentatsii-bez-fona-105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533" y="1811685"/>
              <a:ext cx="1005008" cy="79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s://top-fon.com/uploads/posts/2023-02/1675309632_top-fon-com-p-galochka-dlya-prezentatsii-bez-fona-105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049" y="1811685"/>
              <a:ext cx="1005008" cy="79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top-fon.com/uploads/posts/2023-02/1675309632_top-fon-com-p-galochka-dlya-prezentatsii-bez-fona-105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241" y="1811685"/>
              <a:ext cx="1005008" cy="79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top-fon.com/uploads/posts/2023-02/1675309632_top-fon-com-p-galochka-dlya-prezentatsii-bez-fona-105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461" y="3812655"/>
              <a:ext cx="1005008" cy="79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top-fon.com/uploads/posts/2023-02/1675309632_top-fon-com-p-galochka-dlya-prezentatsii-bez-fona-105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689" y="3763897"/>
              <a:ext cx="1005008" cy="79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876425" y="252883"/>
            <a:ext cx="10220327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 smtClean="0">
                <a:latin typeface="+mn-lt"/>
              </a:rPr>
              <a:t>Поставленные задачи выполнены</a:t>
            </a:r>
            <a:endParaRPr lang="ru-UA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86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225" y="2863067"/>
            <a:ext cx="10515600" cy="696667"/>
          </a:xfrm>
        </p:spPr>
        <p:txBody>
          <a:bodyPr>
            <a:noAutofit/>
          </a:bodyPr>
          <a:lstStyle/>
          <a:p>
            <a:r>
              <a:rPr lang="ru-RU" sz="7200" b="1" dirty="0" smtClean="0"/>
              <a:t>Спасибо за внимание!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4396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64" y="252883"/>
            <a:ext cx="5884985" cy="696667"/>
          </a:xfrm>
        </p:spPr>
        <p:txBody>
          <a:bodyPr/>
          <a:lstStyle/>
          <a:p>
            <a:r>
              <a:rPr lang="ru-RU" b="1" dirty="0" smtClean="0">
                <a:latin typeface="+mn-lt"/>
              </a:rPr>
              <a:t>Цель работы</a:t>
            </a:r>
            <a:r>
              <a:rPr lang="en-US" b="1" dirty="0" smtClean="0">
                <a:latin typeface="+mn-lt"/>
              </a:rPr>
              <a:t>:</a:t>
            </a:r>
            <a:endParaRPr lang="ru-UA" b="1" dirty="0">
              <a:latin typeface="+mn-lt"/>
            </a:endParaRPr>
          </a:p>
        </p:txBody>
      </p:sp>
      <p:sp>
        <p:nvSpPr>
          <p:cNvPr id="37" name="Подзаголовок 2">
            <a:extLst>
              <a:ext uri="{FF2B5EF4-FFF2-40B4-BE49-F238E27FC236}">
                <a16:creationId xmlns:a16="http://schemas.microsoft.com/office/drawing/2014/main" id="{E4C6FF29-5A98-E6EF-BDAC-A015374FD82F}"/>
              </a:ext>
            </a:extLst>
          </p:cNvPr>
          <p:cNvSpPr txBox="1">
            <a:spLocks/>
          </p:cNvSpPr>
          <p:nvPr/>
        </p:nvSpPr>
        <p:spPr>
          <a:xfrm>
            <a:off x="2809917" y="928489"/>
            <a:ext cx="6532313" cy="1079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Разработка модели для реального парковочного сервиса. </a:t>
            </a:r>
            <a:endParaRPr lang="ru-UA" sz="3200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3764230" y="2703205"/>
            <a:ext cx="24530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409316" y="2703199"/>
            <a:ext cx="2842846" cy="1604712"/>
            <a:chOff x="7409316" y="2703199"/>
            <a:chExt cx="2842846" cy="1604712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7409316" y="2800715"/>
              <a:ext cx="2769577" cy="1507196"/>
            </a:xfrm>
            <a:prstGeom prst="roundRect">
              <a:avLst>
                <a:gd name="adj" fmla="val 13089"/>
              </a:avLst>
            </a:prstGeom>
            <a:solidFill>
              <a:srgbClr val="910415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ru-RU" dirty="0">
                <a:solidFill>
                  <a:srgbClr val="910415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9" name="Скругленный прямоугольник 18"/>
            <p:cNvSpPr/>
            <p:nvPr/>
          </p:nvSpPr>
          <p:spPr>
            <a:xfrm>
              <a:off x="7482585" y="2703199"/>
              <a:ext cx="2769577" cy="15071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Определить диапазоны часов для машин организаций рядом с </a:t>
              </a:r>
              <a:r>
                <a:rPr lang="ru-RU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парковкой</a:t>
              </a:r>
              <a:endPara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5797616" y="4655411"/>
            <a:ext cx="2842846" cy="1604712"/>
            <a:chOff x="5797616" y="4655411"/>
            <a:chExt cx="2842846" cy="1604712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5797616" y="4752927"/>
              <a:ext cx="2769577" cy="1507196"/>
            </a:xfrm>
            <a:prstGeom prst="roundRect">
              <a:avLst/>
            </a:prstGeom>
            <a:solidFill>
              <a:srgbClr val="910415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ru-RU" dirty="0">
                <a:solidFill>
                  <a:srgbClr val="910415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0" name="Скругленный прямоугольник 19"/>
            <p:cNvSpPr/>
            <p:nvPr/>
          </p:nvSpPr>
          <p:spPr>
            <a:xfrm>
              <a:off x="5870885" y="4655411"/>
              <a:ext cx="2769577" cy="15071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Настроить бронирование и оплату парковочного места.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1433917" y="2703199"/>
            <a:ext cx="2842845" cy="1604712"/>
            <a:chOff x="1433917" y="2703199"/>
            <a:chExt cx="2842845" cy="1604712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1433917" y="2800715"/>
              <a:ext cx="2769577" cy="1507196"/>
            </a:xfrm>
            <a:prstGeom prst="roundRect">
              <a:avLst/>
            </a:prstGeom>
            <a:solidFill>
              <a:srgbClr val="910415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ru-RU" dirty="0">
                <a:solidFill>
                  <a:srgbClr val="910415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1" name="Скругленный прямоугольник 20"/>
            <p:cNvSpPr/>
            <p:nvPr/>
          </p:nvSpPr>
          <p:spPr>
            <a:xfrm>
              <a:off x="1507185" y="2703199"/>
              <a:ext cx="2769577" cy="15071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Разработать модель парковки</a:t>
              </a: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4421617" y="2703199"/>
            <a:ext cx="2842848" cy="1604712"/>
            <a:chOff x="4421617" y="2703199"/>
            <a:chExt cx="2842848" cy="1604712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4421617" y="2800715"/>
              <a:ext cx="2769577" cy="1507196"/>
            </a:xfrm>
            <a:prstGeom prst="roundRect">
              <a:avLst/>
            </a:prstGeom>
            <a:solidFill>
              <a:srgbClr val="910415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ru-RU" dirty="0">
                <a:solidFill>
                  <a:srgbClr val="910415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3" name="Скругленный прямоугольник 22"/>
            <p:cNvSpPr/>
            <p:nvPr/>
          </p:nvSpPr>
          <p:spPr>
            <a:xfrm>
              <a:off x="4494888" y="2703199"/>
              <a:ext cx="2769577" cy="15071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Отобразить занятые и свободные парковочные места в режиме реального времени</a:t>
              </a:r>
              <a:r>
                <a:rPr lang="ru-RU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2809917" y="4655411"/>
            <a:ext cx="2842848" cy="1604712"/>
            <a:chOff x="2809917" y="4655411"/>
            <a:chExt cx="2842848" cy="1604712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2809917" y="4752927"/>
              <a:ext cx="2769577" cy="1507196"/>
            </a:xfrm>
            <a:prstGeom prst="roundRect">
              <a:avLst/>
            </a:prstGeom>
            <a:solidFill>
              <a:srgbClr val="910415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ru-RU" dirty="0">
                <a:solidFill>
                  <a:srgbClr val="910415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4" name="Скругленный прямоугольник 23"/>
            <p:cNvSpPr/>
            <p:nvPr/>
          </p:nvSpPr>
          <p:spPr>
            <a:xfrm>
              <a:off x="2883188" y="4655411"/>
              <a:ext cx="2769577" cy="15071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10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ru-RU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Настроить систему счетчиков для определения въезда – выезда машины.</a:t>
              </a:r>
            </a:p>
          </p:txBody>
        </p:sp>
      </p:grp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957761" y="1909019"/>
            <a:ext cx="5884985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Задачи</a:t>
            </a:r>
            <a:r>
              <a:rPr lang="en-US" b="1" dirty="0">
                <a:latin typeface="+mn-lt"/>
              </a:rPr>
              <a:t>:</a:t>
            </a:r>
            <a:endParaRPr lang="ru-UA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77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C:\Users\pc\Desktop\garazh-moskva-kochnovskiy-proezd-1379210385-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9" y="1602004"/>
            <a:ext cx="6345263" cy="4759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793" y="3990585"/>
            <a:ext cx="1896208" cy="28674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72099" y="1130724"/>
            <a:ext cx="3102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Вид парковки изнутри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267173" y="5518920"/>
            <a:ext cx="2280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Схема парковки</a:t>
            </a:r>
            <a:endParaRPr lang="ru-RU" sz="24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957764" y="252883"/>
            <a:ext cx="5884985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latin typeface="+mn-lt"/>
              </a:rPr>
              <a:t>Парковка</a:t>
            </a:r>
            <a:r>
              <a:rPr lang="en-US" b="1" dirty="0" smtClean="0">
                <a:latin typeface="+mn-lt"/>
              </a:rPr>
              <a:t>:</a:t>
            </a:r>
            <a:endParaRPr lang="ru-UA" b="1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383" t="1594" r="1412" b="1227"/>
          <a:stretch/>
        </p:blipFill>
        <p:spPr>
          <a:xfrm>
            <a:off x="6572250" y="823912"/>
            <a:ext cx="5395913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07" y="4565104"/>
            <a:ext cx="2317751" cy="2517775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507854" y="1500852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GAMA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09207" y="2312372"/>
            <a:ext cx="1320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AnyLogic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42443" y="1478156"/>
            <a:ext cx="1250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NetLogo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03461" y="2458168"/>
            <a:ext cx="1053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Repast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42729" y="1900756"/>
            <a:ext cx="21579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Гибкое моделирование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Легкий инструмент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Активное сообщество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26982" y="1900757"/>
            <a:ext cx="1816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Гибкая архитектура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Обширный каталог агентн. парадигм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30773" y="2919832"/>
            <a:ext cx="1651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Гибкий фреймворк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36487" y="2736583"/>
            <a:ext cx="2090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Мощный инструмент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много языков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223193" y="3008753"/>
            <a:ext cx="1651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Легкий инструмент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59619" y="3655086"/>
            <a:ext cx="209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Дорогая лицензия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Сложность отладки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25298" y="3655086"/>
            <a:ext cx="2090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Слабая тех. поддержка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68630" y="3655087"/>
            <a:ext cx="2090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Требует </a:t>
            </a:r>
            <a:r>
              <a:rPr lang="ru-RU" dirty="0" err="1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глуб</a:t>
            </a: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. знания языка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262007" y="3655084"/>
            <a:ext cx="209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Ограничены средства визуализации и анализа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487188" y="2568161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Mason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7265319" y="3655086"/>
            <a:ext cx="209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Небольшое сообщество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Слабая тех. поддержка</a:t>
            </a:r>
            <a:endParaRPr lang="en-US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58" y="2774037"/>
            <a:ext cx="124861" cy="782980"/>
          </a:xfrm>
          <a:prstGeom prst="rect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859224" y="1900754"/>
            <a:ext cx="124861" cy="1656263"/>
          </a:xfrm>
          <a:prstGeom prst="rect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5135258" y="2938463"/>
            <a:ext cx="124861" cy="618556"/>
          </a:xfrm>
          <a:prstGeom prst="rect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7146800" y="1900754"/>
            <a:ext cx="124861" cy="1656263"/>
          </a:xfrm>
          <a:prstGeom prst="rect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9157759" y="3029826"/>
            <a:ext cx="124861" cy="527191"/>
          </a:xfrm>
          <a:prstGeom prst="rect">
            <a:avLst/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34757" y="3739573"/>
            <a:ext cx="127243" cy="1046739"/>
          </a:xfrm>
          <a:prstGeom prst="rect">
            <a:avLst/>
          </a:prstGeom>
          <a:solidFill>
            <a:srgbClr val="EA1B35"/>
          </a:solidFill>
          <a:ln w="19050">
            <a:solidFill>
              <a:srgbClr val="93041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2855836" y="3739577"/>
            <a:ext cx="127243" cy="561841"/>
          </a:xfrm>
          <a:prstGeom prst="rect">
            <a:avLst/>
          </a:prstGeom>
          <a:solidFill>
            <a:srgbClr val="EA1B35"/>
          </a:solidFill>
          <a:ln w="19050">
            <a:solidFill>
              <a:srgbClr val="93041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5141389" y="3739577"/>
            <a:ext cx="127243" cy="561841"/>
          </a:xfrm>
          <a:prstGeom prst="rect">
            <a:avLst/>
          </a:prstGeom>
          <a:solidFill>
            <a:srgbClr val="EA1B35"/>
          </a:solidFill>
          <a:ln w="19050">
            <a:solidFill>
              <a:srgbClr val="93041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7144432" y="3739577"/>
            <a:ext cx="127243" cy="1073727"/>
          </a:xfrm>
          <a:prstGeom prst="rect">
            <a:avLst/>
          </a:prstGeom>
          <a:solidFill>
            <a:srgbClr val="EA1B35"/>
          </a:solidFill>
          <a:ln w="19050">
            <a:solidFill>
              <a:srgbClr val="93041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9159569" y="3739576"/>
            <a:ext cx="127243" cy="1046739"/>
          </a:xfrm>
          <a:prstGeom prst="rect">
            <a:avLst/>
          </a:prstGeom>
          <a:solidFill>
            <a:srgbClr val="EA1B35"/>
          </a:solidFill>
          <a:ln w="19050">
            <a:solidFill>
              <a:srgbClr val="93041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634758" y="5024487"/>
            <a:ext cx="10507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/>
          <p:cNvGrpSpPr/>
          <p:nvPr/>
        </p:nvGrpSpPr>
        <p:grpSpPr>
          <a:xfrm>
            <a:off x="926635" y="5343785"/>
            <a:ext cx="1013191" cy="1023923"/>
            <a:chOff x="926635" y="5343785"/>
            <a:chExt cx="1013190" cy="1023922"/>
          </a:xfrm>
        </p:grpSpPr>
        <p:sp>
          <p:nvSpPr>
            <p:cNvPr id="44" name="Скругленный прямоугольник 43"/>
            <p:cNvSpPr/>
            <p:nvPr/>
          </p:nvSpPr>
          <p:spPr>
            <a:xfrm rot="18900000">
              <a:off x="926635" y="566087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70AD47"/>
                </a:solidFill>
              </a:endParaRPr>
            </a:p>
          </p:txBody>
        </p:sp>
        <p:sp>
          <p:nvSpPr>
            <p:cNvPr id="45" name="Скругленный прямоугольник 44"/>
            <p:cNvSpPr/>
            <p:nvPr/>
          </p:nvSpPr>
          <p:spPr>
            <a:xfrm rot="18900000">
              <a:off x="1542009" y="5660875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Скругленный прямоугольник 45"/>
            <p:cNvSpPr/>
            <p:nvPr/>
          </p:nvSpPr>
          <p:spPr>
            <a:xfrm rot="18900000">
              <a:off x="1234322" y="534378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Скругленный прямоугольник 46"/>
            <p:cNvSpPr/>
            <p:nvPr/>
          </p:nvSpPr>
          <p:spPr>
            <a:xfrm rot="18900000">
              <a:off x="1234322" y="5969891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3183714" y="5343785"/>
            <a:ext cx="1013191" cy="1023923"/>
            <a:chOff x="926635" y="5343785"/>
            <a:chExt cx="1013190" cy="1023922"/>
          </a:xfrm>
        </p:grpSpPr>
        <p:sp>
          <p:nvSpPr>
            <p:cNvPr id="71" name="Скругленный прямоугольник 70"/>
            <p:cNvSpPr/>
            <p:nvPr/>
          </p:nvSpPr>
          <p:spPr>
            <a:xfrm rot="18900000">
              <a:off x="926635" y="566087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70AD47"/>
                </a:solidFill>
              </a:endParaRPr>
            </a:p>
          </p:txBody>
        </p:sp>
        <p:sp>
          <p:nvSpPr>
            <p:cNvPr id="72" name="Скругленный прямоугольник 71"/>
            <p:cNvSpPr/>
            <p:nvPr/>
          </p:nvSpPr>
          <p:spPr>
            <a:xfrm rot="18900000">
              <a:off x="1542009" y="566087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Скругленный прямоугольник 72"/>
            <p:cNvSpPr/>
            <p:nvPr/>
          </p:nvSpPr>
          <p:spPr>
            <a:xfrm rot="18900000">
              <a:off x="1234322" y="534378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Скругленный прямоугольник 73"/>
            <p:cNvSpPr/>
            <p:nvPr/>
          </p:nvSpPr>
          <p:spPr>
            <a:xfrm rot="18900000">
              <a:off x="1234322" y="5969891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5669737" y="5343785"/>
            <a:ext cx="705503" cy="714907"/>
            <a:chOff x="1234322" y="5343785"/>
            <a:chExt cx="705503" cy="714906"/>
          </a:xfrm>
        </p:grpSpPr>
        <p:sp>
          <p:nvSpPr>
            <p:cNvPr id="77" name="Скругленный прямоугольник 76"/>
            <p:cNvSpPr/>
            <p:nvPr/>
          </p:nvSpPr>
          <p:spPr>
            <a:xfrm rot="18900000">
              <a:off x="1542009" y="5660875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Скругленный прямоугольник 77"/>
            <p:cNvSpPr/>
            <p:nvPr/>
          </p:nvSpPr>
          <p:spPr>
            <a:xfrm rot="18900000">
              <a:off x="1234322" y="534378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7628602" y="5343785"/>
            <a:ext cx="1013191" cy="1023923"/>
            <a:chOff x="926635" y="5343785"/>
            <a:chExt cx="1013190" cy="1023922"/>
          </a:xfrm>
        </p:grpSpPr>
        <p:sp>
          <p:nvSpPr>
            <p:cNvPr id="81" name="Скругленный прямоугольник 80"/>
            <p:cNvSpPr/>
            <p:nvPr/>
          </p:nvSpPr>
          <p:spPr>
            <a:xfrm rot="18900000">
              <a:off x="926635" y="566087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70AD47"/>
                </a:solidFill>
              </a:endParaRPr>
            </a:p>
          </p:txBody>
        </p:sp>
        <p:sp>
          <p:nvSpPr>
            <p:cNvPr id="82" name="Скругленный прямоугольник 81"/>
            <p:cNvSpPr/>
            <p:nvPr/>
          </p:nvSpPr>
          <p:spPr>
            <a:xfrm rot="18900000">
              <a:off x="1542009" y="5660875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Скругленный прямоугольник 82"/>
            <p:cNvSpPr/>
            <p:nvPr/>
          </p:nvSpPr>
          <p:spPr>
            <a:xfrm rot="18900000">
              <a:off x="1234322" y="534378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Скругленный прямоугольник 83"/>
            <p:cNvSpPr/>
            <p:nvPr/>
          </p:nvSpPr>
          <p:spPr>
            <a:xfrm rot="18900000">
              <a:off x="1234322" y="5969891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5" name="Группа 84"/>
          <p:cNvGrpSpPr/>
          <p:nvPr/>
        </p:nvGrpSpPr>
        <p:grpSpPr>
          <a:xfrm>
            <a:off x="9849915" y="5343785"/>
            <a:ext cx="705503" cy="714907"/>
            <a:chOff x="1234322" y="5343785"/>
            <a:chExt cx="705503" cy="714906"/>
          </a:xfrm>
        </p:grpSpPr>
        <p:sp>
          <p:nvSpPr>
            <p:cNvPr id="87" name="Скругленный прямоугольник 86"/>
            <p:cNvSpPr/>
            <p:nvPr/>
          </p:nvSpPr>
          <p:spPr>
            <a:xfrm rot="18900000">
              <a:off x="1542009" y="5660875"/>
              <a:ext cx="397816" cy="397816"/>
            </a:xfrm>
            <a:prstGeom prst="roundRect">
              <a:avLst/>
            </a:prstGeom>
            <a:solidFill>
              <a:srgbClr val="EA1B35"/>
            </a:solidFill>
            <a:ln w="19050">
              <a:solidFill>
                <a:srgbClr val="9304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Скругленный прямоугольник 87"/>
            <p:cNvSpPr/>
            <p:nvPr/>
          </p:nvSpPr>
          <p:spPr>
            <a:xfrm rot="18900000">
              <a:off x="1234322" y="5343785"/>
              <a:ext cx="397816" cy="397816"/>
            </a:xfrm>
            <a:prstGeom prst="roundRect">
              <a:avLst/>
            </a:prstGeom>
            <a:solidFill>
              <a:srgbClr val="70AD47"/>
            </a:solidFill>
            <a:ln w="19050">
              <a:solidFill>
                <a:srgbClr val="507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0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63" y="252883"/>
            <a:ext cx="8281615" cy="69666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Средства </a:t>
            </a:r>
            <a:r>
              <a:rPr lang="ru-RU" b="1" dirty="0" smtClean="0">
                <a:latin typeface="+mn-lt"/>
              </a:rPr>
              <a:t>реализации</a:t>
            </a:r>
            <a:r>
              <a:rPr lang="en-US" b="1" dirty="0" smtClean="0">
                <a:latin typeface="+mn-lt"/>
              </a:rPr>
              <a:t>:</a:t>
            </a:r>
            <a:endParaRPr lang="ru-RU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r="73734" b="77686"/>
          <a:stretch/>
        </p:blipFill>
        <p:spPr>
          <a:xfrm>
            <a:off x="5263644" y="1014413"/>
            <a:ext cx="1489582" cy="51435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424" t="23140" b="5992"/>
          <a:stretch/>
        </p:blipFill>
        <p:spPr>
          <a:xfrm>
            <a:off x="6591300" y="1195388"/>
            <a:ext cx="5476876" cy="163353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2314575" y="252883"/>
            <a:ext cx="9715501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 smtClean="0">
                <a:latin typeface="+mn-lt"/>
              </a:rPr>
              <a:t>Задача 1</a:t>
            </a:r>
            <a:r>
              <a:rPr lang="ru-RU" b="1" dirty="0">
                <a:latin typeface="+mn-lt"/>
              </a:rPr>
              <a:t>. </a:t>
            </a:r>
            <a:r>
              <a:rPr lang="ru-RU" b="1" dirty="0" smtClean="0">
                <a:latin typeface="+mn-lt"/>
              </a:rPr>
              <a:t>Разработка модели парковки</a:t>
            </a:r>
            <a:endParaRPr lang="ru-UA" b="1" dirty="0">
              <a:latin typeface="+mn-lt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l="21706" t="14972" r="22782" b="10367"/>
          <a:stretch/>
        </p:blipFill>
        <p:spPr bwMode="auto">
          <a:xfrm>
            <a:off x="7041740" y="2943225"/>
            <a:ext cx="1946780" cy="238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22224" t="14407" r="22374" b="9665"/>
          <a:stretch/>
        </p:blipFill>
        <p:spPr bwMode="auto">
          <a:xfrm>
            <a:off x="9082227" y="2943225"/>
            <a:ext cx="1785798" cy="238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7406546" y="5296979"/>
            <a:ext cx="1423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Агент </a:t>
            </a:r>
            <a:r>
              <a:rPr lang="en-US" sz="24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“Car”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75933" y="5296980"/>
            <a:ext cx="1426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Агент </a:t>
            </a:r>
            <a:r>
              <a:rPr lang="en-US" sz="24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“</a:t>
            </a:r>
            <a:r>
              <a:rPr lang="en-US" sz="2400" dirty="0" err="1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CarTop</a:t>
            </a:r>
            <a:r>
              <a:rPr lang="en-US" sz="24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”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1383" t="1594" r="1412" b="1227"/>
          <a:stretch/>
        </p:blipFill>
        <p:spPr>
          <a:xfrm>
            <a:off x="1022243" y="1719262"/>
            <a:ext cx="5475350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973178" y="252884"/>
            <a:ext cx="10027621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>
                <a:latin typeface="+mn-lt"/>
              </a:rPr>
              <a:t>Метод поведения роя</a:t>
            </a: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r="21830"/>
          <a:stretch/>
        </p:blipFill>
        <p:spPr>
          <a:xfrm>
            <a:off x="1899222" y="949550"/>
            <a:ext cx="5653568" cy="2934092"/>
          </a:xfrm>
          <a:prstGeom prst="rect">
            <a:avLst/>
          </a:prstGeom>
        </p:spPr>
      </p:pic>
      <p:pic>
        <p:nvPicPr>
          <p:cNvPr id="6" name="Picture 2" descr="http://s3.caradvice.com.au/wp-content/uploads/2017/02/911-showroom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25" b="90725" l="2489" r="97322">
                        <a14:foregroundMark x1="6427" y1="52116" x2="8160" y2="47884"/>
                        <a14:foregroundMark x1="6931" y1="48406" x2="10964" y2="42725"/>
                        <a14:foregroundMark x1="12382" y1="40638" x2="8538" y2="44348"/>
                        <a14:foregroundMark x1="72212" y1="41971" x2="80844" y2="44000"/>
                        <a14:foregroundMark x1="84877" y1="50667" x2="80246" y2="45275"/>
                        <a14:foregroundMark x1="90202" y1="51014" x2="93321" y2="54551"/>
                        <a14:foregroundMark x1="92407" y1="57101" x2="93100" y2="63188"/>
                        <a14:foregroundMark x1="17486" y1="37681" x2="19156" y2="36406"/>
                        <a14:foregroundMark x1="18589" y1="36058" x2="19502" y2="36232"/>
                        <a14:backgroundMark x1="80844" y1="77275" x2="82168" y2="73565"/>
                        <a14:backgroundMark x1="70605" y1="76116" x2="63989" y2="71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7" y="3968819"/>
            <a:ext cx="4742119" cy="25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atherineasquithgallery.com/uploads/posts/2021-02/1614517803_70-p-mashina-na-belom-fone-9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18" y="3432400"/>
            <a:ext cx="4038599" cy="268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apik.pro/uploads/posts/2021-12/1639265805_26-papik-pro-p-kust-klipart-2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98" y="3883642"/>
            <a:ext cx="3515008" cy="25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вальная выноска 8"/>
          <p:cNvSpPr/>
          <p:nvPr/>
        </p:nvSpPr>
        <p:spPr>
          <a:xfrm>
            <a:off x="8653111" y="2190975"/>
            <a:ext cx="2166487" cy="1414914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9304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ysClr val="windowText" lastClr="000000"/>
                </a:solidFill>
              </a:rPr>
              <a:t>Я тебя вижу</a:t>
            </a:r>
            <a:endParaRPr lang="ru-RU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9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182" y="3695700"/>
            <a:ext cx="2494818" cy="317522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1443789" y="-89215"/>
            <a:ext cx="10586287" cy="2175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 smtClean="0">
                <a:latin typeface="+mn-lt"/>
              </a:rPr>
              <a:t>Задача 2. Отображение занятых и свободных мест в режиме реального времени</a:t>
            </a:r>
            <a:endParaRPr lang="ru-UA" b="1" dirty="0"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42424"/>
            <a:ext cx="5505450" cy="4638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2042424"/>
            <a:ext cx="5442148" cy="4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2314575" y="79627"/>
            <a:ext cx="9715501" cy="1518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 smtClean="0">
                <a:latin typeface="+mn-lt"/>
              </a:rPr>
              <a:t>Задача 3. Определение диапазона часов для машин разных организаций</a:t>
            </a:r>
            <a:endParaRPr lang="ru-UA" b="1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093" y="1832635"/>
            <a:ext cx="2302014" cy="107107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057403" y="1770979"/>
            <a:ext cx="1305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Время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976" y="1839006"/>
            <a:ext cx="2134815" cy="98201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645824" y="2868381"/>
            <a:ext cx="1305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Места</a:t>
            </a:r>
            <a:endParaRPr lang="ru-RU" sz="2800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1660"/>
          <a:stretch/>
        </p:blipFill>
        <p:spPr>
          <a:xfrm>
            <a:off x="6016791" y="3388093"/>
            <a:ext cx="5521938" cy="163841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l="1059"/>
          <a:stretch/>
        </p:blipFill>
        <p:spPr>
          <a:xfrm>
            <a:off x="471638" y="3513224"/>
            <a:ext cx="5005162" cy="1513288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814301" y="5468385"/>
            <a:ext cx="10242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C 7:00 </a:t>
            </a:r>
            <a:r>
              <a:rPr lang="ru-RU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до 20</a:t>
            </a:r>
            <a:r>
              <a:rPr lang="en-US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:00 </a:t>
            </a:r>
            <a:r>
              <a:rPr lang="ru-RU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места забронированы под нужды организации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469938" y="1854994"/>
            <a:ext cx="1305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Время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203093" y="2965367"/>
            <a:ext cx="1305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</a:rPr>
              <a:t>Места</a:t>
            </a:r>
            <a:endParaRPr lang="ru-RU" sz="2800" dirty="0">
              <a:gradFill>
                <a:gsLst>
                  <a:gs pos="0">
                    <a:srgbClr val="1F2837"/>
                  </a:gs>
                  <a:gs pos="100000">
                    <a:srgbClr val="930416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137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2088682" y="147005"/>
            <a:ext cx="10027621" cy="69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b="1" dirty="0">
                <a:latin typeface="+mn-lt"/>
              </a:rPr>
              <a:t>Задача 4. </a:t>
            </a:r>
            <a:r>
              <a:rPr lang="ru-RU" b="1" dirty="0" smtClean="0">
                <a:latin typeface="+mn-lt"/>
              </a:rPr>
              <a:t>Настройка системы </a:t>
            </a:r>
            <a:r>
              <a:rPr lang="ru-RU" b="1" dirty="0">
                <a:latin typeface="+mn-lt"/>
              </a:rPr>
              <a:t>счетчиков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B0ABDC-9328-850F-0197-C93803153343}"/>
              </a:ext>
            </a:extLst>
          </p:cNvPr>
          <p:cNvSpPr txBox="1">
            <a:spLocks/>
          </p:cNvSpPr>
          <p:nvPr/>
        </p:nvSpPr>
        <p:spPr>
          <a:xfrm>
            <a:off x="2314575" y="-166217"/>
            <a:ext cx="9715501" cy="2175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gradFill>
                  <a:gsLst>
                    <a:gs pos="0">
                      <a:srgbClr val="1F2837"/>
                    </a:gs>
                    <a:gs pos="100000">
                      <a:srgbClr val="930416"/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ru-RU" b="1" dirty="0" smtClean="0">
              <a:latin typeface="+mn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99" y="1725253"/>
            <a:ext cx="5582429" cy="6954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12" y="5004912"/>
            <a:ext cx="2600688" cy="50489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195" y="3304315"/>
            <a:ext cx="7118977" cy="65166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t="5924" r="57662"/>
          <a:stretch/>
        </p:blipFill>
        <p:spPr>
          <a:xfrm>
            <a:off x="1789777" y="2872804"/>
            <a:ext cx="2188735" cy="1408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r="31142"/>
          <a:stretch/>
        </p:blipFill>
        <p:spPr>
          <a:xfrm>
            <a:off x="1789777" y="1148081"/>
            <a:ext cx="3652768" cy="140812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54017" r="13232"/>
          <a:stretch/>
        </p:blipFill>
        <p:spPr>
          <a:xfrm>
            <a:off x="1865166" y="4512684"/>
            <a:ext cx="1657679" cy="14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420</Words>
  <Application>Microsoft Office PowerPoint</Application>
  <PresentationFormat>Широкоэкранный</PresentationFormat>
  <Paragraphs>111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Times New Roman</vt:lpstr>
      <vt:lpstr>Тема Office</vt:lpstr>
      <vt:lpstr>Выпускная квалификационная работа</vt:lpstr>
      <vt:lpstr>Цель работы:</vt:lpstr>
      <vt:lpstr>Презентация PowerPoint</vt:lpstr>
      <vt:lpstr>Средства реализации: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Расчет обеспечения условий безопасности жизнедеятельности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Орыч</cp:lastModifiedBy>
  <cp:revision>104</cp:revision>
  <dcterms:created xsi:type="dcterms:W3CDTF">2023-02-03T10:10:53Z</dcterms:created>
  <dcterms:modified xsi:type="dcterms:W3CDTF">2023-06-21T12:44:19Z</dcterms:modified>
</cp:coreProperties>
</file>